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57" r:id="rId3"/>
    <p:sldId id="280" r:id="rId4"/>
    <p:sldId id="260" r:id="rId5"/>
    <p:sldId id="259" r:id="rId6"/>
    <p:sldId id="270" r:id="rId7"/>
    <p:sldId id="279" r:id="rId8"/>
    <p:sldId id="262" r:id="rId9"/>
    <p:sldId id="258" r:id="rId10"/>
    <p:sldId id="263" r:id="rId11"/>
    <p:sldId id="278" r:id="rId12"/>
  </p:sldIdLst>
  <p:sldSz cx="9144000" cy="5143500" type="screen16x9"/>
  <p:notesSz cx="6858000" cy="9144000"/>
  <p:embeddedFontLst>
    <p:embeddedFont>
      <p:font typeface="Inria Sans Light" pitchFamily="2" charset="77"/>
      <p:regular r:id="rId14"/>
      <p:bold r:id="rId15"/>
      <p:italic r:id="rId16"/>
      <p:boldItalic r:id="rId17"/>
    </p:embeddedFont>
    <p:embeddedFont>
      <p:font typeface="Saira Semi Condensed" pitchFamily="2" charset="77"/>
      <p:regular r:id="rId18"/>
      <p:bold r:id="rId19"/>
      <p:italic r:id="rId20"/>
      <p:boldItalic r:id="rId21"/>
    </p:embeddedFont>
    <p:embeddedFont>
      <p:font typeface="Saira SemiCondensed Medium" pitchFamily="2" charset="77"/>
      <p:regular r:id="rId22"/>
      <p:bold r:id="rId23"/>
      <p:italic r:id="rId24"/>
      <p:boldItalic r:id="rId25"/>
    </p:embeddedFont>
    <p:embeddedFont>
      <p:font typeface="Titillium Web" pitchFamily="2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9A6E6C-32C7-4044-B90D-7F7298AF8F69}">
  <a:tblStyle styleId="{7C9A6E6C-32C7-4044-B90D-7F7298AF8F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29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865c1d4c8a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865c1d4c8a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8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avLst/>
              <a:gdLst/>
              <a:ahLst/>
              <a:cxnLst/>
              <a:rect l="l" t="t" r="r" b="b"/>
              <a:pathLst>
                <a:path w="12799" h="17087" extrusionOk="0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avLst/>
              <a:gdLst/>
              <a:ahLst/>
              <a:cxnLst/>
              <a:rect l="l" t="t" r="r" b="b"/>
              <a:pathLst>
                <a:path w="7520" h="5802" extrusionOk="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avLst/>
              <a:gdLst/>
              <a:ahLst/>
              <a:cxnLst/>
              <a:rect l="l" t="t" r="r" b="b"/>
              <a:pathLst>
                <a:path w="32375" h="48482" extrusionOk="0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avLst/>
              <a:gdLst/>
              <a:ahLst/>
              <a:cxnLst/>
              <a:rect l="l" t="t" r="r" b="b"/>
              <a:pathLst>
                <a:path w="5188" h="3902" extrusionOk="0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avLst/>
              <a:gdLst/>
              <a:ahLst/>
              <a:cxnLst/>
              <a:rect l="l" t="t" r="r" b="b"/>
              <a:pathLst>
                <a:path w="5223" h="3902" extrusionOk="0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avLst/>
              <a:gdLst/>
              <a:ahLst/>
              <a:cxnLst/>
              <a:rect l="l" t="t" r="r" b="b"/>
              <a:pathLst>
                <a:path w="9875" h="5780" extrusionOk="0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avLst/>
              <a:gdLst/>
              <a:ahLst/>
              <a:cxnLst/>
              <a:rect l="l" t="t" r="r" b="b"/>
              <a:pathLst>
                <a:path w="17007" h="5825" extrusionOk="0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avLst/>
              <a:gdLst/>
              <a:ahLst/>
              <a:cxnLst/>
              <a:rect l="l" t="t" r="r" b="b"/>
              <a:pathLst>
                <a:path w="8055" h="12354" extrusionOk="0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avLst/>
              <a:gdLst/>
              <a:ahLst/>
              <a:cxnLst/>
              <a:rect l="l" t="t" r="r" b="b"/>
              <a:pathLst>
                <a:path w="3289" h="5916" extrusionOk="0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avLst/>
              <a:gdLst/>
              <a:ahLst/>
              <a:cxnLst/>
              <a:rect l="l" t="t" r="r" b="b"/>
              <a:pathLst>
                <a:path w="63579" h="49142" extrusionOk="0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avLst/>
              <a:gdLst/>
              <a:ahLst/>
              <a:cxnLst/>
              <a:rect l="l" t="t" r="r" b="b"/>
              <a:pathLst>
                <a:path w="21455" h="9169" extrusionOk="0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avLst/>
              <a:gdLst/>
              <a:ahLst/>
              <a:cxnLst/>
              <a:rect l="l" t="t" r="r" b="b"/>
              <a:pathLst>
                <a:path w="30862" h="25413" extrusionOk="0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avLst/>
              <a:gdLst/>
              <a:ahLst/>
              <a:cxnLst/>
              <a:rect l="l" t="t" r="r" b="b"/>
              <a:pathLst>
                <a:path w="12321" h="13264" extrusionOk="0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avLst/>
              <a:gdLst/>
              <a:ahLst/>
              <a:cxnLst/>
              <a:rect l="l" t="t" r="r" b="b"/>
              <a:pathLst>
                <a:path w="17064" h="13207" extrusionOk="0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avLst/>
              <a:gdLst/>
              <a:ahLst/>
              <a:cxnLst/>
              <a:rect l="l" t="t" r="r" b="b"/>
              <a:pathLst>
                <a:path w="8589" h="9089" extrusionOk="0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avLst/>
              <a:gdLst/>
              <a:ahLst/>
              <a:cxnLst/>
              <a:rect l="l" t="t" r="r" b="b"/>
              <a:pathLst>
                <a:path w="21433" h="29509" extrusionOk="0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avLst/>
              <a:gdLst/>
              <a:ahLst/>
              <a:cxnLst/>
              <a:rect l="l" t="t" r="r" b="b"/>
              <a:pathLst>
                <a:path w="5188" h="5848" extrusionOk="0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avLst/>
            <a:gdLst/>
            <a:ahLst/>
            <a:cxnLst/>
            <a:rect l="l" t="t" r="r" b="b"/>
            <a:pathLst>
              <a:path w="785" h="683" extrusionOk="0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avLst/>
            <a:gdLst/>
            <a:ahLst/>
            <a:cxnLst/>
            <a:rect l="l" t="t" r="r" b="b"/>
            <a:pathLst>
              <a:path w="1116" h="888" extrusionOk="0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avLst/>
            <a:gdLst/>
            <a:ahLst/>
            <a:cxnLst/>
            <a:rect l="l" t="t" r="r" b="b"/>
            <a:pathLst>
              <a:path w="9522" h="9112" extrusionOk="0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avLst/>
            <a:gdLst/>
            <a:ahLst/>
            <a:cxnLst/>
            <a:rect l="l" t="t" r="r" b="b"/>
            <a:pathLst>
              <a:path w="12" h="160" extrusionOk="0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avLst/>
            <a:gdLst/>
            <a:ahLst/>
            <a:cxnLst/>
            <a:rect l="l" t="t" r="r" b="b"/>
            <a:pathLst>
              <a:path w="6132" h="9989" extrusionOk="0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avLst/>
            <a:gdLst/>
            <a:ahLst/>
            <a:cxnLst/>
            <a:rect l="l" t="t" r="r" b="b"/>
            <a:pathLst>
              <a:path w="47891" h="49142" extrusionOk="0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avLst/>
            <a:gdLst/>
            <a:ahLst/>
            <a:cxnLst/>
            <a:rect l="l" t="t" r="r" b="b"/>
            <a:pathLst>
              <a:path w="5200" h="5814" extrusionOk="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avLst/>
            <a:gdLst/>
            <a:ahLst/>
            <a:cxnLst/>
            <a:rect l="l" t="t" r="r" b="b"/>
            <a:pathLst>
              <a:path w="27189" h="31943" extrusionOk="0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marL="914400" lvl="1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marL="1371600" lvl="2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marL="1828800" lvl="3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algn="ctr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1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2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avLst/>
              <a:gdLst/>
              <a:ahLst/>
              <a:cxnLst/>
              <a:rect l="l" t="t" r="r" b="b"/>
              <a:pathLst>
                <a:path w="11649" h="17769" extrusionOk="0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avLst/>
              <a:gdLst/>
              <a:ahLst/>
              <a:cxnLst/>
              <a:rect l="l" t="t" r="r" b="b"/>
              <a:pathLst>
                <a:path w="21671" h="16711" extrusionOk="0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avLst/>
              <a:gdLst/>
              <a:ahLst/>
              <a:cxnLst/>
              <a:rect l="l" t="t" r="r" b="b"/>
              <a:pathLst>
                <a:path w="195" h="24" extrusionOk="0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avLst/>
              <a:gdLst/>
              <a:ahLst/>
              <a:cxnLst/>
              <a:rect l="l" t="t" r="r" b="b"/>
              <a:pathLst>
                <a:path w="9750" h="5882" extrusionOk="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avLst/>
              <a:gdLst/>
              <a:ahLst/>
              <a:cxnLst/>
              <a:rect l="l" t="t" r="r" b="b"/>
              <a:pathLst>
                <a:path w="5165" h="5518" extrusionOk="0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avLst/>
              <a:gdLst/>
              <a:ahLst/>
              <a:cxnLst/>
              <a:rect l="l" t="t" r="r" b="b"/>
              <a:pathLst>
                <a:path w="7554" h="6712" extrusionOk="0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avLst/>
              <a:gdLst/>
              <a:ahLst/>
              <a:cxnLst/>
              <a:rect l="l" t="t" r="r" b="b"/>
              <a:pathLst>
                <a:path w="5189" h="2594" extrusionOk="0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avLst/>
              <a:gdLst/>
              <a:ahLst/>
              <a:cxnLst/>
              <a:rect l="l" t="t" r="r" b="b"/>
              <a:pathLst>
                <a:path w="10307" h="10762" extrusionOk="0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avLst/>
              <a:gdLst/>
              <a:ahLst/>
              <a:cxnLst/>
              <a:rect l="l" t="t" r="r" b="b"/>
              <a:pathLst>
                <a:path w="10284" h="14050" extrusionOk="0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avLst/>
              <a:gdLst/>
              <a:ahLst/>
              <a:cxnLst/>
              <a:rect l="l" t="t" r="r" b="b"/>
              <a:pathLst>
                <a:path w="11115" h="22251" extrusionOk="0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avLst/>
              <a:gdLst/>
              <a:ahLst/>
              <a:cxnLst/>
              <a:rect l="l" t="t" r="r" b="b"/>
              <a:pathLst>
                <a:path w="13515" h="18247" extrusionOk="0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avLst/>
              <a:gdLst/>
              <a:ahLst/>
              <a:cxnLst/>
              <a:rect l="l" t="t" r="r" b="b"/>
              <a:pathLst>
                <a:path w="5131" h="3163" extrusionOk="0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avLst/>
              <a:gdLst/>
              <a:ahLst/>
              <a:cxnLst/>
              <a:rect l="l" t="t" r="r" b="b"/>
              <a:pathLst>
                <a:path w="6451" h="7292" extrusionOk="0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mplete grid">
  <p:cSld name="BLANK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avLst/>
            <a:gdLst/>
            <a:ahLst/>
            <a:cxnLst/>
            <a:rect l="l" t="t" r="r" b="b"/>
            <a:pathLst>
              <a:path w="87364" h="49142" extrusionOk="0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ctrTitle"/>
          </p:nvPr>
        </p:nvSpPr>
        <p:spPr>
          <a:xfrm>
            <a:off x="1823925" y="1798394"/>
            <a:ext cx="663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DETECCION OPORTUNA DE LA DEMANDA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E29172-0625-4D2F-867A-503F50991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968" y="133352"/>
            <a:ext cx="1430210" cy="13160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479940A-74A6-43E1-A118-1BA739F7AF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122" y="2088609"/>
            <a:ext cx="1008764" cy="100876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3A1173F-83EA-49A9-9A8D-57055C1FE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616" y="3385021"/>
            <a:ext cx="2909573" cy="1894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"/>
          <p:cNvSpPr txBox="1">
            <a:spLocks noGrp="1"/>
          </p:cNvSpPr>
          <p:nvPr>
            <p:ph type="body" idx="1"/>
          </p:nvPr>
        </p:nvSpPr>
        <p:spPr>
          <a:xfrm>
            <a:off x="1207773" y="1100541"/>
            <a:ext cx="7432401" cy="3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s-MX" sz="3200" dirty="0"/>
          </a:p>
          <a:p>
            <a:pPr marL="342900" indent="-342900">
              <a:lnSpc>
                <a:spcPct val="150000"/>
              </a:lnSpc>
            </a:pPr>
            <a:r>
              <a:rPr lang="es-MX" sz="3200" dirty="0"/>
              <a:t>CONSERVADORA</a:t>
            </a:r>
          </a:p>
          <a:p>
            <a:pPr marL="0" indent="0">
              <a:lnSpc>
                <a:spcPct val="150000"/>
              </a:lnSpc>
              <a:buNone/>
            </a:pPr>
            <a:endParaRPr lang="es-MX" sz="3200" dirty="0"/>
          </a:p>
          <a:p>
            <a:pPr marL="342900" indent="-342900">
              <a:lnSpc>
                <a:spcPct val="150000"/>
              </a:lnSpc>
            </a:pPr>
            <a:r>
              <a:rPr lang="es-MX" sz="3200" dirty="0"/>
              <a:t>EMPRENDEDORA</a:t>
            </a:r>
          </a:p>
        </p:txBody>
      </p:sp>
      <p:sp>
        <p:nvSpPr>
          <p:cNvPr id="268" name="Google Shape;268;p19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MI VISIÓN DEL NEGOCIO</a:t>
            </a:r>
            <a:endParaRPr dirty="0"/>
          </a:p>
        </p:txBody>
      </p:sp>
      <p:sp>
        <p:nvSpPr>
          <p:cNvPr id="270" name="Google Shape;270;p19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55EA163-5DE2-442D-BD5F-39510D060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643" y="-237937"/>
            <a:ext cx="2420322" cy="1579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build="p"/>
      <p:bldP spid="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4"/>
          <p:cNvSpPr txBox="1">
            <a:spLocks noGrp="1"/>
          </p:cNvSpPr>
          <p:nvPr>
            <p:ph type="ctrTitle" idx="4294967295"/>
          </p:nvPr>
        </p:nvSpPr>
        <p:spPr>
          <a:xfrm>
            <a:off x="505760" y="2881007"/>
            <a:ext cx="5516253" cy="97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dirty="0"/>
              <a:t>“RECONFIGURANDO MI ESTRATEGIA”</a:t>
            </a:r>
            <a:br>
              <a:rPr lang="es-MX" sz="4800" dirty="0"/>
            </a:br>
            <a:br>
              <a:rPr lang="es-MX" sz="4800" dirty="0"/>
            </a:br>
            <a:br>
              <a:rPr lang="es-MX" sz="4800" dirty="0"/>
            </a:br>
            <a:r>
              <a:rPr lang="es-MX" sz="4800" dirty="0">
                <a:solidFill>
                  <a:srgbClr val="FFFF00"/>
                </a:solidFill>
              </a:rPr>
              <a:t>667 7611202</a:t>
            </a:r>
            <a:endParaRPr sz="4800" dirty="0">
              <a:solidFill>
                <a:srgbClr val="FFFF00"/>
              </a:solidFill>
            </a:endParaRPr>
          </a:p>
        </p:txBody>
      </p:sp>
      <p:sp>
        <p:nvSpPr>
          <p:cNvPr id="447" name="Google Shape;447;p3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448" name="Google Shape;448;p34"/>
          <p:cNvGrpSpPr/>
          <p:nvPr/>
        </p:nvGrpSpPr>
        <p:grpSpPr>
          <a:xfrm rot="10800000">
            <a:off x="6014499" y="929065"/>
            <a:ext cx="4077657" cy="2955367"/>
            <a:chOff x="291713" y="847485"/>
            <a:chExt cx="484628" cy="351307"/>
          </a:xfrm>
        </p:grpSpPr>
        <p:sp>
          <p:nvSpPr>
            <p:cNvPr id="449" name="Google Shape;449;p34"/>
            <p:cNvSpPr/>
            <p:nvPr/>
          </p:nvSpPr>
          <p:spPr>
            <a:xfrm>
              <a:off x="291713" y="847485"/>
              <a:ext cx="3384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 rot="16200000">
              <a:off x="448591" y="871042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CF84746D-BFC6-4D1B-8D2D-0DE0E09A674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9861" y="1285232"/>
            <a:ext cx="1976327" cy="19763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C2C1FDA-24A2-40A7-867D-1ACEB3913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035" y="3752001"/>
            <a:ext cx="2418001" cy="1574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>
            <a:spLocks noGrp="1"/>
          </p:cNvSpPr>
          <p:nvPr>
            <p:ph type="title"/>
          </p:nvPr>
        </p:nvSpPr>
        <p:spPr>
          <a:xfrm>
            <a:off x="1237136" y="645461"/>
            <a:ext cx="8812180" cy="89325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/>
              <a:t>BENEFICIOS</a:t>
            </a:r>
            <a:endParaRPr sz="3600" dirty="0"/>
          </a:p>
        </p:txBody>
      </p:sp>
      <p:sp>
        <p:nvSpPr>
          <p:cNvPr id="213" name="Google Shape;213;p13"/>
          <p:cNvSpPr txBox="1">
            <a:spLocks noGrp="1"/>
          </p:cNvSpPr>
          <p:nvPr>
            <p:ph type="body" idx="1"/>
          </p:nvPr>
        </p:nvSpPr>
        <p:spPr>
          <a:xfrm>
            <a:off x="1207773" y="1430150"/>
            <a:ext cx="6118059" cy="3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sz="2800" dirty="0"/>
              <a:t>ENFOQUE DIRECTO DE NEGOCIO</a:t>
            </a:r>
          </a:p>
          <a:p>
            <a:r>
              <a:rPr lang="es-MX" sz="2800" dirty="0"/>
              <a:t>CONOCIMIENTO PREVIO DE LA RESPUESTA DE MERCADO</a:t>
            </a:r>
          </a:p>
          <a:p>
            <a:r>
              <a:rPr lang="es-MX" sz="2800" dirty="0"/>
              <a:t>PRESUPUESTO COMERCIAL ANTICIPADO</a:t>
            </a:r>
          </a:p>
          <a:p>
            <a:r>
              <a:rPr lang="es-MX" sz="2800" dirty="0"/>
              <a:t>PLANEACION ESTRATEGICA DEFINIDA</a:t>
            </a:r>
          </a:p>
          <a:p>
            <a:r>
              <a:rPr lang="es-MX" sz="2800" dirty="0"/>
              <a:t>ACTIVACIÓN DE DINAMICA FINANCIERA</a:t>
            </a:r>
            <a:r>
              <a:rPr lang="en" sz="2800" b="1" dirty="0"/>
              <a:t>.</a:t>
            </a:r>
            <a:endParaRPr sz="2800" dirty="0"/>
          </a:p>
        </p:txBody>
      </p:sp>
      <p:sp>
        <p:nvSpPr>
          <p:cNvPr id="215" name="Google Shape;215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7D613E-8177-45AB-9ED7-8ED4FD3DB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321" y="-154196"/>
            <a:ext cx="1837482" cy="119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>
            <a:spLocks noGrp="1"/>
          </p:cNvSpPr>
          <p:nvPr>
            <p:ph type="title"/>
          </p:nvPr>
        </p:nvSpPr>
        <p:spPr>
          <a:xfrm>
            <a:off x="1237136" y="645461"/>
            <a:ext cx="8812180" cy="89325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/>
              <a:t>ES RENTABLE MI NEGOCIO?</a:t>
            </a:r>
            <a:endParaRPr sz="3600" dirty="0"/>
          </a:p>
        </p:txBody>
      </p:sp>
      <p:sp>
        <p:nvSpPr>
          <p:cNvPr id="213" name="Google Shape;213;p13"/>
          <p:cNvSpPr txBox="1">
            <a:spLocks noGrp="1"/>
          </p:cNvSpPr>
          <p:nvPr>
            <p:ph type="body" idx="1"/>
          </p:nvPr>
        </p:nvSpPr>
        <p:spPr>
          <a:xfrm>
            <a:off x="1207773" y="1430150"/>
            <a:ext cx="6118059" cy="3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sz="3200" dirty="0"/>
              <a:t>NO ME CUESTA</a:t>
            </a:r>
          </a:p>
          <a:p>
            <a:r>
              <a:rPr lang="es-MX" sz="3200" dirty="0"/>
              <a:t>PUNTO DE EQUILIBRIO</a:t>
            </a:r>
          </a:p>
          <a:p>
            <a:r>
              <a:rPr lang="es-MX" sz="3200" dirty="0"/>
              <a:t>SIN DEUDA INICIAL</a:t>
            </a:r>
          </a:p>
          <a:p>
            <a:r>
              <a:rPr lang="es-MX" sz="3200" dirty="0"/>
              <a:t>ESTABLECIDO Y CON FINANZAS RECURRENTES</a:t>
            </a:r>
          </a:p>
          <a:p>
            <a:r>
              <a:rPr lang="es-MX" sz="3200" dirty="0"/>
              <a:t>RENTABLE Y CON CRECIMIENTO SOSTENIDO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.</a:t>
            </a:r>
            <a:endParaRPr dirty="0"/>
          </a:p>
        </p:txBody>
      </p:sp>
      <p:sp>
        <p:nvSpPr>
          <p:cNvPr id="215" name="Google Shape;215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7D613E-8177-45AB-9ED7-8ED4FD3DB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321" y="-154196"/>
            <a:ext cx="1837482" cy="119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>
            <a:spLocks noGrp="1"/>
          </p:cNvSpPr>
          <p:nvPr>
            <p:ph type="body" idx="1"/>
          </p:nvPr>
        </p:nvSpPr>
        <p:spPr>
          <a:xfrm>
            <a:off x="226956" y="2094614"/>
            <a:ext cx="8746926" cy="319419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</a:pPr>
            <a:r>
              <a:rPr lang="es-MX" sz="2000" dirty="0">
                <a:solidFill>
                  <a:srgbClr val="002060"/>
                </a:solidFill>
              </a:rPr>
              <a:t>LA IMPORTANCIA DEL ANÁLISIS E INVESTIGACIÓN DE MERCADOS</a:t>
            </a:r>
          </a:p>
          <a:p>
            <a:pPr marL="342900" indent="-342900" algn="l">
              <a:lnSpc>
                <a:spcPct val="150000"/>
              </a:lnSpc>
            </a:pPr>
            <a:r>
              <a:rPr lang="es-MX" sz="2000" dirty="0">
                <a:solidFill>
                  <a:srgbClr val="002060"/>
                </a:solidFill>
              </a:rPr>
              <a:t>IDENTIFICACION DEL TARGET DE MERCADO</a:t>
            </a:r>
          </a:p>
          <a:p>
            <a:pPr marL="342900" indent="-342900" algn="l">
              <a:lnSpc>
                <a:spcPct val="150000"/>
              </a:lnSpc>
            </a:pPr>
            <a:r>
              <a:rPr lang="es-MX" sz="2000" dirty="0">
                <a:solidFill>
                  <a:srgbClr val="002060"/>
                </a:solidFill>
              </a:rPr>
              <a:t>ANÁLISIS DEL COMPORTAMIENTO DIGITAL DEL CLIENTE O CONSUMIDOR</a:t>
            </a:r>
          </a:p>
          <a:p>
            <a:pPr marL="342900" indent="-342900" algn="l">
              <a:lnSpc>
                <a:spcPct val="150000"/>
              </a:lnSpc>
            </a:pPr>
            <a:r>
              <a:rPr lang="es-MX" sz="2000" dirty="0">
                <a:solidFill>
                  <a:srgbClr val="002060"/>
                </a:solidFill>
              </a:rPr>
              <a:t>POTENCIAL DE MERCADO</a:t>
            </a:r>
          </a:p>
          <a:p>
            <a:pPr marL="0" indent="0" algn="l">
              <a:buNone/>
            </a:pPr>
            <a:endParaRPr lang="es-MX" sz="2000" dirty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es-MX" sz="2000" b="1" dirty="0">
                <a:solidFill>
                  <a:srgbClr val="002060"/>
                </a:solidFill>
              </a:rPr>
              <a:t>“DETECCIÓN OPORTUNA DE LA DEMANDA”</a:t>
            </a:r>
          </a:p>
        </p:txBody>
      </p:sp>
      <p:sp>
        <p:nvSpPr>
          <p:cNvPr id="236" name="Google Shape;236;p16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4" name="Google Shape;211;p13">
            <a:extLst>
              <a:ext uri="{FF2B5EF4-FFF2-40B4-BE49-F238E27FC236}">
                <a16:creationId xmlns:a16="http://schemas.microsoft.com/office/drawing/2014/main" id="{EEFB4828-D599-4F46-A88E-55193F657775}"/>
              </a:ext>
            </a:extLst>
          </p:cNvPr>
          <p:cNvSpPr txBox="1">
            <a:spLocks/>
          </p:cNvSpPr>
          <p:nvPr/>
        </p:nvSpPr>
        <p:spPr>
          <a:xfrm>
            <a:off x="1215556" y="1525363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4000" dirty="0">
                <a:solidFill>
                  <a:schemeClr val="tx1"/>
                </a:solidFill>
                <a:latin typeface="Saira Semi Condensed" panose="020B0604020202020204" charset="0"/>
                <a:cs typeface="Saira Semi Condensed" panose="020B0604020202020204" charset="0"/>
              </a:rPr>
              <a:t>¿PREDECIR O PROVOCAR?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EBB076-AA4C-4D09-A52E-F84C7EF97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602" y="-271589"/>
            <a:ext cx="2420322" cy="157900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>
            <a:spLocks noGrp="1"/>
          </p:cNvSpPr>
          <p:nvPr>
            <p:ph type="ctrTitle"/>
          </p:nvPr>
        </p:nvSpPr>
        <p:spPr>
          <a:xfrm>
            <a:off x="1951515" y="3459234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dirty="0"/>
              <a:t>¡NO BUSQUES CLIENTES PARA TUS PRODUCTOS, BUSCA PRODUCTOS PARA TUS CLIENTES!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423D95-1ACF-412F-A20F-4F9B08F47E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997" y="2261786"/>
            <a:ext cx="619928" cy="6199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36E4962-59EE-481E-BF1B-F59A6CB51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234" y="-280468"/>
            <a:ext cx="2420322" cy="1579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"/>
          <p:cNvSpPr txBox="1">
            <a:spLocks noGrp="1"/>
          </p:cNvSpPr>
          <p:nvPr>
            <p:ph type="ctrTitle" idx="4294967295"/>
          </p:nvPr>
        </p:nvSpPr>
        <p:spPr>
          <a:xfrm>
            <a:off x="1616846" y="106694"/>
            <a:ext cx="7881465" cy="139810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ELEMENTOS PARA LA DECISION DE COMPRA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49" name="Google Shape;349;p26"/>
          <p:cNvSpPr txBox="1">
            <a:spLocks noGrp="1"/>
          </p:cNvSpPr>
          <p:nvPr>
            <p:ph type="subTitle" idx="4294967295"/>
          </p:nvPr>
        </p:nvSpPr>
        <p:spPr>
          <a:xfrm>
            <a:off x="1767697" y="1063423"/>
            <a:ext cx="6569400" cy="40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/>
            <a:r>
              <a:rPr lang="es-MX" dirty="0"/>
              <a:t>PRECIO</a:t>
            </a:r>
          </a:p>
          <a:p>
            <a:pPr marL="342900"/>
            <a:endParaRPr lang="es-MX" dirty="0"/>
          </a:p>
          <a:p>
            <a:pPr marL="342900"/>
            <a:r>
              <a:rPr lang="es-MX" dirty="0"/>
              <a:t>DISPONIBILIDAD Y PRESENCIA</a:t>
            </a:r>
          </a:p>
          <a:p>
            <a:pPr marL="342900"/>
            <a:endParaRPr lang="es-MX" dirty="0"/>
          </a:p>
          <a:p>
            <a:pPr marL="342900"/>
            <a:r>
              <a:rPr lang="es-MX" dirty="0"/>
              <a:t>REQUERIMIENTOS DE PRODUCTO O SERVICIO</a:t>
            </a:r>
          </a:p>
          <a:p>
            <a:pPr marL="342900"/>
            <a:endParaRPr lang="es-MX" dirty="0"/>
          </a:p>
          <a:p>
            <a:pPr marL="342900"/>
            <a:r>
              <a:rPr lang="es-MX" dirty="0"/>
              <a:t>PLANES DE LEALTAD Y RECOMPENSAS</a:t>
            </a:r>
          </a:p>
          <a:p>
            <a:pPr marL="342900"/>
            <a:endParaRPr lang="es-MX" dirty="0"/>
          </a:p>
          <a:p>
            <a:pPr marL="342900"/>
            <a:r>
              <a:rPr lang="es-MX" dirty="0"/>
              <a:t>SERVICIO ESTRELLA</a:t>
            </a:r>
          </a:p>
          <a:p>
            <a:pPr marL="342900"/>
            <a:endParaRPr lang="es-MX" dirty="0"/>
          </a:p>
          <a:p>
            <a:pPr marL="342900"/>
            <a:r>
              <a:rPr lang="es-MX" dirty="0"/>
              <a:t>CRM ACTIVO Y PERSONALIZADO</a:t>
            </a:r>
          </a:p>
        </p:txBody>
      </p:sp>
      <p:sp>
        <p:nvSpPr>
          <p:cNvPr id="350" name="Google Shape;350;p26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51" name="Google Shape;351;p26"/>
          <p:cNvGrpSpPr/>
          <p:nvPr/>
        </p:nvGrpSpPr>
        <p:grpSpPr>
          <a:xfrm>
            <a:off x="0" y="106694"/>
            <a:ext cx="1615075" cy="1398164"/>
            <a:chOff x="375912" y="847485"/>
            <a:chExt cx="405788" cy="351315"/>
          </a:xfrm>
        </p:grpSpPr>
        <p:sp>
          <p:nvSpPr>
            <p:cNvPr id="352" name="Google Shape;352;p26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9C8C1575-3CE5-4F40-9FBA-3D2CEE525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20" y="225845"/>
            <a:ext cx="1777764" cy="1159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34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5E343-CF3D-B611-C618-704BF288B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102" y="345146"/>
            <a:ext cx="6634200" cy="608400"/>
          </a:xfrm>
        </p:spPr>
        <p:txBody>
          <a:bodyPr/>
          <a:lstStyle/>
          <a:p>
            <a:r>
              <a:rPr lang="es-MX" sz="3600" dirty="0"/>
              <a:t>IDENTIFICANDO LA DEMANDA……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DF0B73-E397-387D-7D1A-4B6948596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914" y="1319324"/>
            <a:ext cx="6634200" cy="38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MX" sz="2800" dirty="0"/>
              <a:t>ANALISIS DEL TARGET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/>
              <a:t>POTENCIAL DE MERCADO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/>
              <a:t>NECESIDAD O AMENIDAD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/>
              <a:t>TICKET POSIBLE POR CLIENTE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/>
              <a:t>COMPRAS AÑADIDAS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/>
              <a:t>EXCLUSIVO O SELECTIVO</a:t>
            </a:r>
          </a:p>
        </p:txBody>
      </p:sp>
    </p:spTree>
    <p:extLst>
      <p:ext uri="{BB962C8B-B14F-4D97-AF65-F5344CB8AC3E}">
        <p14:creationId xmlns:p14="http://schemas.microsoft.com/office/powerpoint/2010/main" val="347366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 txBox="1">
            <a:spLocks noGrp="1"/>
          </p:cNvSpPr>
          <p:nvPr>
            <p:ph type="ctrTitle" idx="4294967295"/>
          </p:nvPr>
        </p:nvSpPr>
        <p:spPr>
          <a:xfrm>
            <a:off x="419112" y="478467"/>
            <a:ext cx="8305775" cy="184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/>
              <a:t>ENFOQUE HACIA LOS NEGOCIOS</a:t>
            </a:r>
            <a:endParaRPr sz="4400" dirty="0"/>
          </a:p>
        </p:txBody>
      </p:sp>
      <p:sp>
        <p:nvSpPr>
          <p:cNvPr id="249" name="Google Shape;249;p18"/>
          <p:cNvSpPr txBox="1">
            <a:spLocks noGrp="1"/>
          </p:cNvSpPr>
          <p:nvPr>
            <p:ph type="subTitle" idx="4294967295"/>
          </p:nvPr>
        </p:nvSpPr>
        <p:spPr>
          <a:xfrm>
            <a:off x="845286" y="2050619"/>
            <a:ext cx="7879601" cy="431970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/>
            <a:r>
              <a:rPr lang="es-MX" sz="2000" dirty="0"/>
              <a:t>LINEAS ALTERNATIVAS DE NEGOCIO</a:t>
            </a:r>
          </a:p>
          <a:p>
            <a:pPr marL="342900"/>
            <a:endParaRPr lang="es-MX" sz="2000" dirty="0"/>
          </a:p>
          <a:p>
            <a:pPr marL="342900"/>
            <a:r>
              <a:rPr lang="es-MX" sz="2000" dirty="0"/>
              <a:t>COMPETENCIA DIRECTA</a:t>
            </a:r>
          </a:p>
          <a:p>
            <a:pPr marL="0" indent="0">
              <a:buNone/>
            </a:pPr>
            <a:endParaRPr lang="es-MX" sz="2000" dirty="0"/>
          </a:p>
          <a:p>
            <a:pPr marL="342900"/>
            <a:r>
              <a:rPr lang="es-MX" sz="2000" dirty="0"/>
              <a:t>PRICING </a:t>
            </a:r>
          </a:p>
          <a:p>
            <a:pPr marL="342900"/>
            <a:endParaRPr lang="es-MX" sz="2000" dirty="0"/>
          </a:p>
          <a:p>
            <a:pPr marL="342900"/>
            <a:r>
              <a:rPr lang="es-MX" sz="2000" dirty="0"/>
              <a:t>DARK BUSINESS</a:t>
            </a:r>
          </a:p>
        </p:txBody>
      </p:sp>
      <p:sp>
        <p:nvSpPr>
          <p:cNvPr id="262" name="Google Shape;262;p18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61E4F46-1309-441D-9A2A-E82EA39B1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970" y="-252974"/>
            <a:ext cx="2420322" cy="1579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/>
      <p:bldP spid="24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>
            <a:spLocks noGrp="1"/>
          </p:cNvSpPr>
          <p:nvPr>
            <p:ph type="ctrTitle" idx="4294967295"/>
          </p:nvPr>
        </p:nvSpPr>
        <p:spPr>
          <a:xfrm>
            <a:off x="0" y="-1716339"/>
            <a:ext cx="9144000" cy="288459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 algn="ctr">
              <a:buNone/>
            </a:pPr>
            <a:r>
              <a:rPr lang="es-MX" sz="4400" dirty="0"/>
              <a:t>EL CUADRANTE FINANCIERO</a:t>
            </a:r>
          </a:p>
        </p:txBody>
      </p:sp>
      <p:sp>
        <p:nvSpPr>
          <p:cNvPr id="222" name="Google Shape;222;p1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DCED7DA-3FE4-45ED-842E-72A4B4B02A0C}"/>
              </a:ext>
            </a:extLst>
          </p:cNvPr>
          <p:cNvGrpSpPr/>
          <p:nvPr/>
        </p:nvGrpSpPr>
        <p:grpSpPr>
          <a:xfrm rot="20720317">
            <a:off x="927332" y="1659012"/>
            <a:ext cx="2783072" cy="2783072"/>
            <a:chOff x="927332" y="1659012"/>
            <a:chExt cx="2783072" cy="2783072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5B3F6B93-DED5-45A5-99AD-D939FC021CE8}"/>
                </a:ext>
              </a:extLst>
            </p:cNvPr>
            <p:cNvGrpSpPr/>
            <p:nvPr/>
          </p:nvGrpSpPr>
          <p:grpSpPr>
            <a:xfrm>
              <a:off x="927332" y="1659012"/>
              <a:ext cx="2630672" cy="2630672"/>
              <a:chOff x="672151" y="1861031"/>
              <a:chExt cx="2630672" cy="2630672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42F83F4F-3A7B-40BE-9EC4-5B97BF547323}"/>
                  </a:ext>
                </a:extLst>
              </p:cNvPr>
              <p:cNvSpPr/>
              <p:nvPr/>
            </p:nvSpPr>
            <p:spPr>
              <a:xfrm>
                <a:off x="1978448" y="1861031"/>
                <a:ext cx="45719" cy="263067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72FA4368-F44E-4E4D-B4F1-7B3B0141935F}"/>
                  </a:ext>
                </a:extLst>
              </p:cNvPr>
              <p:cNvSpPr/>
              <p:nvPr/>
            </p:nvSpPr>
            <p:spPr>
              <a:xfrm rot="5400000">
                <a:off x="1964627" y="1838171"/>
                <a:ext cx="45719" cy="263067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D2CE46C4-40FF-4AA8-BA63-6F7D9F5080B9}"/>
                </a:ext>
              </a:extLst>
            </p:cNvPr>
            <p:cNvGrpSpPr/>
            <p:nvPr/>
          </p:nvGrpSpPr>
          <p:grpSpPr>
            <a:xfrm>
              <a:off x="1079732" y="1811412"/>
              <a:ext cx="2630672" cy="2630672"/>
              <a:chOff x="672151" y="1861031"/>
              <a:chExt cx="2630672" cy="2630672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50C6974-4706-40A5-B13F-2D3082316F61}"/>
                  </a:ext>
                </a:extLst>
              </p:cNvPr>
              <p:cNvSpPr/>
              <p:nvPr/>
            </p:nvSpPr>
            <p:spPr>
              <a:xfrm>
                <a:off x="1978448" y="1861031"/>
                <a:ext cx="45719" cy="263067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A2D773E4-973F-4AFA-A552-04F9731D3B18}"/>
                  </a:ext>
                </a:extLst>
              </p:cNvPr>
              <p:cNvSpPr/>
              <p:nvPr/>
            </p:nvSpPr>
            <p:spPr>
              <a:xfrm rot="5400000">
                <a:off x="1964627" y="1838171"/>
                <a:ext cx="45719" cy="263067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F322648-AC8D-4DBC-95C6-8E4CE3050084}"/>
              </a:ext>
            </a:extLst>
          </p:cNvPr>
          <p:cNvGrpSpPr/>
          <p:nvPr/>
        </p:nvGrpSpPr>
        <p:grpSpPr>
          <a:xfrm rot="20682110">
            <a:off x="5154462" y="1559952"/>
            <a:ext cx="2783072" cy="2783072"/>
            <a:chOff x="927332" y="1659012"/>
            <a:chExt cx="2783072" cy="2783072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694346C1-8779-4543-A0E8-0B61931CC100}"/>
                </a:ext>
              </a:extLst>
            </p:cNvPr>
            <p:cNvGrpSpPr/>
            <p:nvPr/>
          </p:nvGrpSpPr>
          <p:grpSpPr>
            <a:xfrm>
              <a:off x="927332" y="1659012"/>
              <a:ext cx="2630672" cy="2630672"/>
              <a:chOff x="672151" y="1861031"/>
              <a:chExt cx="2630672" cy="2630672"/>
            </a:xfrm>
          </p:grpSpPr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CFFED07D-3D11-405B-B31D-2681AD7E7F03}"/>
                  </a:ext>
                </a:extLst>
              </p:cNvPr>
              <p:cNvSpPr/>
              <p:nvPr/>
            </p:nvSpPr>
            <p:spPr>
              <a:xfrm>
                <a:off x="1978448" y="1861031"/>
                <a:ext cx="45719" cy="263067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2492C692-7544-4B8E-95CF-D231137CCFD3}"/>
                  </a:ext>
                </a:extLst>
              </p:cNvPr>
              <p:cNvSpPr/>
              <p:nvPr/>
            </p:nvSpPr>
            <p:spPr>
              <a:xfrm rot="5400000">
                <a:off x="1964627" y="1838171"/>
                <a:ext cx="45719" cy="263067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05D46366-595C-434A-BDCC-028BB55A2A53}"/>
                </a:ext>
              </a:extLst>
            </p:cNvPr>
            <p:cNvGrpSpPr/>
            <p:nvPr/>
          </p:nvGrpSpPr>
          <p:grpSpPr>
            <a:xfrm>
              <a:off x="1079732" y="1811412"/>
              <a:ext cx="2630672" cy="2630672"/>
              <a:chOff x="672151" y="1861031"/>
              <a:chExt cx="2630672" cy="2630672"/>
            </a:xfrm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3FE902AD-A6F7-44DF-8605-BB136AE7D438}"/>
                  </a:ext>
                </a:extLst>
              </p:cNvPr>
              <p:cNvSpPr/>
              <p:nvPr/>
            </p:nvSpPr>
            <p:spPr>
              <a:xfrm>
                <a:off x="1978448" y="1861031"/>
                <a:ext cx="45719" cy="263067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F0906BA7-6183-46B8-BE65-D9029590145F}"/>
                  </a:ext>
                </a:extLst>
              </p:cNvPr>
              <p:cNvSpPr/>
              <p:nvPr/>
            </p:nvSpPr>
            <p:spPr>
              <a:xfrm rot="5400000">
                <a:off x="1964627" y="1838171"/>
                <a:ext cx="45719" cy="263067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464376B1-F95F-4CE5-B11F-9254DE094D2D}"/>
              </a:ext>
            </a:extLst>
          </p:cNvPr>
          <p:cNvSpPr txBox="1"/>
          <p:nvPr/>
        </p:nvSpPr>
        <p:spPr>
          <a:xfrm>
            <a:off x="57353" y="1800908"/>
            <a:ext cx="217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tx1"/>
                </a:solidFill>
                <a:latin typeface="Saira Semi Condensed" panose="020B0604020202020204" charset="0"/>
                <a:cs typeface="Saira Semi Condensed" panose="020B0604020202020204" charset="0"/>
              </a:rPr>
              <a:t>ACTIVOS PASIVOS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5A809AA-C1B7-40D0-B8B6-4B856B4DC3EA}"/>
              </a:ext>
            </a:extLst>
          </p:cNvPr>
          <p:cNvSpPr txBox="1"/>
          <p:nvPr/>
        </p:nvSpPr>
        <p:spPr>
          <a:xfrm>
            <a:off x="6812153" y="1295799"/>
            <a:ext cx="21793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dirty="0">
                <a:solidFill>
                  <a:schemeClr val="tx1"/>
                </a:solidFill>
                <a:latin typeface="Saira Semi Condensed" panose="020B0604020202020204" charset="0"/>
                <a:cs typeface="Saira Semi Condensed" panose="020B0604020202020204" charset="0"/>
              </a:rPr>
              <a:t>PASIVOS ACTIVOS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A3E8131-634A-4A73-9A48-F9363D89B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607" y="0"/>
            <a:ext cx="1723883" cy="112464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7" grpId="0"/>
      <p:bldP spid="33" grpId="0"/>
    </p:bldLst>
  </p:timing>
</p:sld>
</file>

<file path=ppt/theme/theme1.xml><?xml version="1.0" encoding="utf-8"?>
<a:theme xmlns:a="http://schemas.openxmlformats.org/drawingml/2006/main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195</Words>
  <Application>Microsoft Macintosh PowerPoint</Application>
  <PresentationFormat>Presentación en pantalla (16:9)</PresentationFormat>
  <Paragraphs>66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Saira Semi Condensed</vt:lpstr>
      <vt:lpstr>Saira SemiCondensed Medium</vt:lpstr>
      <vt:lpstr>Inria Sans Light</vt:lpstr>
      <vt:lpstr>Titillium Web</vt:lpstr>
      <vt:lpstr>Gurney template</vt:lpstr>
      <vt:lpstr>DETECCION OPORTUNA DE LA DEMANDA</vt:lpstr>
      <vt:lpstr>BENEFICIOS</vt:lpstr>
      <vt:lpstr>ES RENTABLE MI NEGOCIO?</vt:lpstr>
      <vt:lpstr>Presentación de PowerPoint</vt:lpstr>
      <vt:lpstr>¡NO BUSQUES CLIENTES PARA TUS PRODUCTOS, BUSCA PRODUCTOS PARA TUS CLIENTES!</vt:lpstr>
      <vt:lpstr>ELEMENTOS PARA LA DECISION DE COMPRA</vt:lpstr>
      <vt:lpstr>IDENTIFICANDO LA DEMANDA……</vt:lpstr>
      <vt:lpstr>ENFOQUE HACIA LOS NEGOCIOS</vt:lpstr>
      <vt:lpstr>EL CUADRANTE FINANCIERO</vt:lpstr>
      <vt:lpstr>MI VISIÓN DEL NEGOCIO</vt:lpstr>
      <vt:lpstr>“RECONFIGURANDO MI ESTRATEGIA”   667 7611202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¿QUIÉN TRABAJA PARA QUIÉN?</dc:title>
  <dc:creator>Usuario</dc:creator>
  <cp:lastModifiedBy>MBA SPINOLA</cp:lastModifiedBy>
  <cp:revision>20</cp:revision>
  <dcterms:modified xsi:type="dcterms:W3CDTF">2022-10-28T19:34:29Z</dcterms:modified>
</cp:coreProperties>
</file>